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40" r:id="rId3"/>
    <p:sldId id="398" r:id="rId4"/>
    <p:sldId id="349" r:id="rId5"/>
    <p:sldId id="352" r:id="rId6"/>
    <p:sldId id="367" r:id="rId7"/>
    <p:sldId id="369" r:id="rId8"/>
    <p:sldId id="382" r:id="rId9"/>
    <p:sldId id="370" r:id="rId10"/>
    <p:sldId id="371" r:id="rId11"/>
    <p:sldId id="372" r:id="rId12"/>
    <p:sldId id="373" r:id="rId13"/>
    <p:sldId id="375" r:id="rId14"/>
    <p:sldId id="374" r:id="rId15"/>
    <p:sldId id="376" r:id="rId16"/>
    <p:sldId id="383" r:id="rId17"/>
    <p:sldId id="377" r:id="rId18"/>
    <p:sldId id="378" r:id="rId19"/>
    <p:sldId id="380" r:id="rId20"/>
    <p:sldId id="379" r:id="rId21"/>
    <p:sldId id="381" r:id="rId22"/>
    <p:sldId id="357" r:id="rId23"/>
    <p:sldId id="337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EFD"/>
    <a:srgbClr val="0057E1"/>
    <a:srgbClr val="3E8AF4"/>
    <a:srgbClr val="EBF3FE"/>
    <a:srgbClr val="B2D0FB"/>
    <a:srgbClr val="969696"/>
    <a:srgbClr val="D8E8FD"/>
    <a:srgbClr val="AFB3B8"/>
    <a:srgbClr val="C8DEFC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559470" y="844631"/>
            <a:ext cx="10945531" cy="783450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4B5D75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1" y="6192580"/>
            <a:ext cx="2780778" cy="39101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1047849" y="6193277"/>
            <a:ext cx="515884" cy="350196"/>
          </a:xfrm>
          <a:prstGeom prst="rect">
            <a:avLst/>
          </a:prstGeom>
          <a:solidFill>
            <a:srgbClr val="ED8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0" tIns="45715" rIns="91430" bIns="457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6104" y="6177532"/>
            <a:ext cx="565921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488" y="2209800"/>
            <a:ext cx="10914513" cy="3581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kumimoji="1" lang="zh-CN" altLang="en-US" dirty="0"/>
              <a:t>单击此处编辑文本内容。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515" y="194945"/>
            <a:ext cx="819785" cy="377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1.tiff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image" Target="../media/image11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3" Type="http://schemas.openxmlformats.org/officeDocument/2006/relationships/image" Target="../media/image2.tiff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2" Type="http://schemas.openxmlformats.org/officeDocument/2006/relationships/image" Target="../media/image12.pn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hyperlink" Target="https://github.com/heiyeluren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blog.csdn.net/heiyeshuwu" TargetMode="External"/><Relationship Id="rId3" Type="http://schemas.openxmlformats.org/officeDocument/2006/relationships/hyperlink" Target="http://weibo.com/heiyeluren" TargetMode="Externa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EG.png" descr="S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3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635" y="2761615"/>
            <a:ext cx="12192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方正正粗黑简体" panose="02010600010101010101" charset="-122"/>
                <a:ea typeface="方正正粗黑简体" panose="02010600010101010101" charset="-122"/>
                <a:cs typeface="方正正粗黑简体" panose="02010600010101010101" charset="-122"/>
              </a:rPr>
              <a:t>激 励</a:t>
            </a:r>
            <a:endParaRPr lang="zh-CN" altLang="en-US" sz="8800" dirty="0">
              <a:solidFill>
                <a:schemeClr val="bg1"/>
              </a:solidFill>
              <a:latin typeface="方正正粗黑简体" panose="02010600010101010101" charset="-122"/>
              <a:ea typeface="方正正粗黑简体" panose="02010600010101010101" charset="-122"/>
              <a:cs typeface="方正正粗黑简体" panose="0201060001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597" y="47320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黑夜路人（谢华亮 </a:t>
            </a: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Black</a:t>
            </a:r>
            <a:r>
              <a:rPr lang="zh-CN" altLang="en-US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2020-08-08</a:t>
            </a:r>
            <a:endParaRPr lang="en-US" altLang="zh-CN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0" y="1924050"/>
            <a:ext cx="12191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管理培训计划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激励的落地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133045" y="2441046"/>
            <a:ext cx="789959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团队是一个</a:t>
            </a:r>
            <a:r>
              <a:rPr lang="zh-CN" altLang="en-US" sz="44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球队</a:t>
            </a:r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，不是一个家庭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2095" y="3526896"/>
            <a:ext cx="726567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团队是一个</a:t>
            </a:r>
            <a:r>
              <a:rPr lang="zh-CN" altLang="en-US" sz="44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群体</a:t>
            </a:r>
            <a:r>
              <a:rPr lang="zh-CN" altLang="en-US" sz="44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，不是一个人</a:t>
            </a:r>
            <a:endParaRPr lang="zh-CN" altLang="en-US" sz="44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346377" y="853546"/>
            <a:ext cx="94996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激励落地的最好</a:t>
            </a:r>
            <a:r>
              <a:rPr lang="zh-CN" altLang="en-US" sz="44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方式：</a:t>
            </a:r>
            <a:r>
              <a:rPr lang="zh-CN" altLang="en-US" sz="4400" b="0" dirty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打造优秀的</a:t>
            </a:r>
            <a:r>
              <a:rPr lang="zh-CN" altLang="en-US" sz="4400" b="0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团队</a:t>
            </a:r>
            <a:endParaRPr lang="zh-CN" altLang="en-US" sz="4400" b="0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15" y="2628900"/>
            <a:ext cx="5830570" cy="32797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19065" y="3168280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目</a:t>
            </a:r>
            <a:endParaRPr lang="en-US" altLang="zh-CN" sz="2800" b="1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标</a:t>
            </a:r>
            <a:endParaRPr lang="zh-CN" altLang="en-US" sz="2800" b="1" dirty="0" smtClean="0">
              <a:solidFill>
                <a:schemeClr val="accent2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03834" y="195577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分工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24926" y="4580912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流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程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63005" y="196749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协作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63482" y="3129204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反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馈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8313" y="4465635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</a:t>
            </a:r>
            <a:endParaRPr lang="en-US" altLang="zh-CN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sz="2800" b="1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励</a:t>
            </a:r>
            <a:endParaRPr lang="zh-CN" altLang="en-US" sz="2800" b="1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团队目标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441020" y="1110086"/>
            <a:ext cx="6502400" cy="1181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我们团队需要提供什么产品或服务？</a:t>
            </a:r>
            <a:endParaRPr lang="zh-CN" sz="32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200" dirty="0">
                <a:solidFill>
                  <a:schemeClr val="accent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衡量团队价值的方式是什么？</a:t>
            </a:r>
            <a:endParaRPr lang="zh-CN" sz="32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7" name="Picture 2" descr="http://s7.sinaimg.cn/large/0065FFONzy76C0rrKCO76&amp;69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6" y="2604962"/>
            <a:ext cx="10688168" cy="36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团队环境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668270" y="1828165"/>
            <a:ext cx="708088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充满对美好生活的向往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氛围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662555" y="2649220"/>
            <a:ext cx="7015480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优秀的伙伴能够脱颖而出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机制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2656205" y="3469640"/>
            <a:ext cx="709231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塑造团队行为准则       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纪律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639060" y="4243705"/>
            <a:ext cx="719010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神仙？妖怪？谢谢             </a:t>
            </a:r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–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36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筛选</a:t>
            </a:r>
            <a:endParaRPr lang="zh-CN" altLang="en-US" sz="36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团队和个人思考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832869" y="2229785"/>
            <a:ext cx="4949825" cy="193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你的职场生涯是如何规划的？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你</a:t>
            </a:r>
            <a:r>
              <a:rPr lang="zh-CN" altLang="en-US" sz="2800" b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在如何践行？</a:t>
            </a:r>
            <a:endParaRPr lang="zh-CN" altLang="en-US" sz="2800" b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3. 5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分钟思考一下</a:t>
            </a:r>
            <a:endParaRPr lang="zh-CN" altLang="en-US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81180" y="2936981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互动环节三：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领导者如何实践激励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48920" y="1724660"/>
            <a:ext cx="597471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领导者：驱动团队最好的方式</a:t>
            </a:r>
            <a:endParaRPr sz="36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5" y="840740"/>
            <a:ext cx="4364355" cy="5177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7805" y="3387725"/>
            <a:ext cx="3853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先点燃自己</a:t>
            </a:r>
            <a:endParaRPr lang="zh-CN" altLang="en-US" sz="4800" b="1">
              <a:solidFill>
                <a:schemeClr val="accent2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1280529" y="3715013"/>
            <a:ext cx="3328448" cy="11074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“二营长，他娘的，老子的意大利炮呢？！”</a:t>
            </a:r>
            <a:endParaRPr lang="zh-CN" altLang="en-US" sz="24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40" y="1143106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63887" y="1143302"/>
            <a:ext cx="83820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带团队打仗，要有一往无前的气势</a:t>
            </a:r>
            <a:endParaRPr lang="zh-CN" altLang="en-US" sz="44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2303145"/>
            <a:ext cx="5546725" cy="3930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535" y="1183111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14948" y="1235871"/>
            <a:ext cx="4572000" cy="6153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sz="40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深度思考、洞悉本质</a:t>
            </a:r>
            <a:endParaRPr lang="zh-CN" sz="40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923674" y="2460290"/>
            <a:ext cx="5721985" cy="25850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教育的本质是什么？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教培行业现状和未来怎么看？</a:t>
            </a:r>
            <a:endParaRPr lang="zh-CN" altLang="en-US" sz="2800" b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 </a:t>
            </a:r>
            <a:r>
              <a:rPr 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在线教育行业现状和未来怎么看？</a:t>
            </a:r>
            <a:endParaRPr lang="zh-CN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 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小组讨论</a:t>
            </a: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lang="zh-CN" altLang="en-US"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1271985" y="3167486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互动环节四：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170" y="1094211"/>
            <a:ext cx="2257028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领导者：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104153" y="1124746"/>
            <a:ext cx="7112000" cy="6153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000" b="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凝聚共识，雄心壮志、紧密协同</a:t>
            </a:r>
            <a:endParaRPr lang="zh-CN" altLang="en-US" sz="4000" b="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97722" y="2999944"/>
            <a:ext cx="1619885" cy="25850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、周报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月会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、复盘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、打仗</a:t>
            </a:r>
            <a:endParaRPr lang="zh-CN" altLang="en-US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</a:t>
            </a: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、共创会</a:t>
            </a:r>
            <a:endParaRPr lang="zh-CN" altLang="en-US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</a:t>
            </a:r>
            <a:r>
              <a:rPr lang="zh-CN" altLang="en-US" sz="2800" b="0" dirty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、标语</a:t>
            </a:r>
            <a:endParaRPr lang="zh-CN" altLang="en-US" sz="2800" b="0" dirty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897722" y="2198087"/>
            <a:ext cx="2154436" cy="4308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2800" dirty="0" smtClean="0">
                <a:solidFill>
                  <a:schemeClr val="accent5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宣贯、仪式感</a:t>
            </a:r>
            <a:endParaRPr lang="zh-CN" altLang="en-US" sz="2800" dirty="0" smtClean="0">
              <a:solidFill>
                <a:schemeClr val="accent5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185" y="1771015"/>
            <a:ext cx="3716655" cy="24599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185" y="4324985"/>
            <a:ext cx="3515995" cy="2179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5" y="4324985"/>
            <a:ext cx="3288030" cy="2192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665" y="1838960"/>
            <a:ext cx="3197860" cy="2123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自我介绍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1163955" y="1374775"/>
            <a:ext cx="8196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谢华亮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Black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），网名 “黑夜路人”（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heiyeluren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），热爱技术的程序员，</a:t>
            </a:r>
            <a:r>
              <a:rPr 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CSDN</a:t>
            </a:r>
            <a:r>
              <a:rPr lang="zh-CN" altLang="en-US" sz="20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博客技术专家，国内开源技术社区建设者</a:t>
            </a:r>
            <a:endParaRPr lang="en-US" altLang="zh-CN" sz="2000" b="1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endParaRPr lang="en-US" altLang="zh-CN" sz="20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曾就职于百度、腾讯、阿里、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360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、好未来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等公司，是个准的程序员，后因工作原因转型成为架构师、项目负责人、技术</a:t>
            </a:r>
            <a:r>
              <a:rPr lang="zh-CN" sz="2000" dirty="0">
                <a:latin typeface="微软雅黑 Light" panose="020B0502040204020203" charset="-122"/>
                <a:ea typeface="微软雅黑 Light" panose="020B0502040204020203" charset="-122"/>
              </a:rPr>
              <a:t>经理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、总监、创业公司</a:t>
            </a:r>
            <a:r>
              <a:rPr lang="en-US" altLang="zh-CN" sz="2000" dirty="0">
                <a:latin typeface="微软雅黑 Light" panose="020B0502040204020203" charset="-122"/>
                <a:ea typeface="微软雅黑 Light" panose="020B0502040204020203" charset="-122"/>
              </a:rPr>
              <a:t>CTO</a:t>
            </a:r>
            <a:r>
              <a:rPr lang="zh-CN" altLang="en-US" sz="2000" dirty="0">
                <a:latin typeface="微软雅黑 Light" panose="020B0502040204020203" charset="-122"/>
                <a:ea typeface="微软雅黑 Light" panose="020B0502040204020203" charset="-122"/>
              </a:rPr>
              <a:t>等角色。</a:t>
            </a:r>
            <a:endParaRPr lang="zh-CN" altLang="en-US" sz="20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70765" y="5767811"/>
            <a:ext cx="6096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个人微信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815965" y="4599940"/>
            <a:ext cx="27127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82105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b="1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hangingPunct="0"/>
            <a:r>
              <a:rPr lang="en-US" sz="1400" b="0" dirty="0"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weibo.com/heiyeluren</a:t>
            </a:r>
            <a:endParaRPr lang="en-US" sz="1400" b="0" dirty="0"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9450" y="506222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hlinkClick r:id="rId4"/>
              </a:rPr>
              <a:t>blog.csdn.net/heiyeshuwu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5467985"/>
            <a:ext cx="381635" cy="3314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34685" y="5499100"/>
            <a:ext cx="2810510" cy="306705"/>
          </a:xfrm>
          <a:prstGeom prst="rect">
            <a:avLst/>
          </a:prstGeom>
        </p:spPr>
        <p:txBody>
          <a:bodyPr wrap="square">
            <a:spAutoFit/>
          </a:bodyPr>
          <a:p>
            <a:pPr hangingPunct="0"/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  <a:sym typeface="微软雅黑" panose="020B0503020204020204" charset="-122"/>
                <a:hlinkClick r:id="rId6" action="ppaction://hlinkfile"/>
              </a:rPr>
              <a:t>github.com/heiyeluren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  <a:sym typeface="微软雅黑" panose="020B0503020204020204" charset="-122"/>
              <a:hlinkClick r:id="rId6" action="ppaction://hlinkfile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5293360" y="4585335"/>
            <a:ext cx="363220" cy="32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5243830" y="5020945"/>
            <a:ext cx="415925" cy="381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" y="4507865"/>
            <a:ext cx="1054735" cy="105791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0" y="4507865"/>
            <a:ext cx="1127125" cy="112712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11"/>
          <a:stretch>
            <a:fillRect/>
          </a:stretch>
        </p:blipFill>
        <p:spPr>
          <a:xfrm>
            <a:off x="1374775" y="5701665"/>
            <a:ext cx="287655" cy="332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3105" y="5735955"/>
            <a:ext cx="254635" cy="248285"/>
          </a:xfrm>
          <a:prstGeom prst="rect">
            <a:avLst/>
          </a:prstGeom>
        </p:spPr>
      </p:pic>
      <p:sp>
        <p:nvSpPr>
          <p:cNvPr id="32" name="TextBox 3"/>
          <p:cNvSpPr txBox="1"/>
          <p:nvPr/>
        </p:nvSpPr>
        <p:spPr>
          <a:xfrm>
            <a:off x="3571955" y="5767811"/>
            <a:ext cx="457200" cy="1841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12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公众号</a:t>
            </a:r>
            <a:endParaRPr lang="zh-CN" altLang="en-US" sz="12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1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领导者如何实践激励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幻灯片编号占位符 2"/>
          <p:cNvSpPr>
            <a:spLocks noGrp="1"/>
          </p:cNvSpPr>
          <p:nvPr/>
        </p:nvSpPr>
        <p:spPr>
          <a:xfrm>
            <a:off x="11704610" y="7322267"/>
            <a:ext cx="565907" cy="392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  <p:sp>
        <p:nvSpPr>
          <p:cNvPr id="6" name="TextBox 3"/>
          <p:cNvSpPr txBox="1"/>
          <p:nvPr/>
        </p:nvSpPr>
        <p:spPr>
          <a:xfrm>
            <a:off x="1578055" y="2771246"/>
            <a:ext cx="39116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个人真实思考：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489750" y="2555980"/>
            <a:ext cx="2564805" cy="11079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、人生追求</a:t>
            </a:r>
            <a:endParaRPr lang="en-US" altLang="zh-CN" sz="36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36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、团队目标</a:t>
            </a:r>
            <a:endParaRPr sz="36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67310" y="2936240"/>
            <a:ext cx="12125325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609600" indent="-609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 sz="4800" b="1" kern="1200">
                <a:solidFill>
                  <a:srgbClr val="4B5D75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marL="0" indent="0" algn="ctr">
              <a:buNone/>
            </a:pPr>
            <a:r>
              <a:rPr kumimoji="1" lang="zh-CN" altLang="en-US" sz="6000" dirty="0" smtClean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</a:rPr>
              <a:t>越热爱，</a:t>
            </a:r>
            <a:r>
              <a:rPr kumimoji="1" lang="zh-CN" altLang="en-US" sz="6000" dirty="0" smtClean="0">
                <a:solidFill>
                  <a:schemeClr val="accent5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越努力，越幸运</a:t>
            </a:r>
            <a:endParaRPr kumimoji="1" lang="zh-CN" altLang="en-US" sz="6000" dirty="0" smtClean="0">
              <a:solidFill>
                <a:schemeClr val="accent5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SEG.png" descr="SE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716" y="-5772785"/>
            <a:ext cx="11545570" cy="115455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文本框 9"/>
          <p:cNvSpPr txBox="1"/>
          <p:nvPr/>
        </p:nvSpPr>
        <p:spPr>
          <a:xfrm>
            <a:off x="4773866" y="2794733"/>
            <a:ext cx="2418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方正正黑简体" panose="02010600010101010101" charset="-122"/>
                <a:ea typeface="方正正黑简体" panose="02010600010101010101" charset="-122"/>
                <a:cs typeface="方正正黑简体" panose="02010600010101010101" charset="-122"/>
              </a:rPr>
              <a:t>谢谢大家</a:t>
            </a:r>
            <a:endParaRPr lang="zh-CN" altLang="en-US" sz="4400" dirty="0">
              <a:solidFill>
                <a:schemeClr val="bg1"/>
              </a:solidFill>
              <a:latin typeface="方正正黑简体" panose="02010600010101010101" charset="-122"/>
              <a:ea typeface="方正正黑简体" panose="02010600010101010101" charset="-122"/>
              <a:cs typeface="方正正黑简体" panose="0201060001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为什么团队需要激励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什么叫做优秀的团队？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02465" y="3090651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互动环节一：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5048965" y="2679806"/>
            <a:ext cx="4820285" cy="19386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、优秀的团队具备哪些特征</a:t>
            </a:r>
            <a:endParaRPr lang="zh-CN" altLang="en-US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、一个人在团队内想得到什么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、分组讨论，时间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437845" y="3283056"/>
            <a:ext cx="7924800" cy="7385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sz="4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身体可以痛苦，但心要痛快！</a:t>
            </a:r>
            <a:endParaRPr lang="zh-CN" sz="4800" b="0" dirty="0" smtClean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3931285" y="1746885"/>
            <a:ext cx="4328795" cy="461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离职原因：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</a:t>
            </a:r>
            <a:r>
              <a:rPr lang="zh-CN" altLang="en-US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钱没给够  </a:t>
            </a:r>
            <a:r>
              <a:rPr lang="en-US" altLang="zh-CN" sz="20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 </a:t>
            </a: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心委屈了</a:t>
            </a:r>
            <a:endParaRPr lang="zh-CN" altLang="en-US" sz="20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为什么团队需要激励？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为什么团队需要激励？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2790" y="2649220"/>
            <a:ext cx="1488440" cy="461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彼得</a:t>
            </a:r>
            <a:r>
              <a:rPr lang="en-US" alt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r>
              <a:rPr lang="zh-CN" sz="20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德鲁克</a:t>
            </a:r>
            <a:endParaRPr lang="zh-CN" sz="20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2505948" y="1592268"/>
            <a:ext cx="7335341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管理的本质是</a:t>
            </a:r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激发善意和潜能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67485" y="3788155"/>
            <a:ext cx="5642570" cy="6771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激励的本质，提升</a:t>
            </a:r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愿力</a:t>
            </a:r>
            <a:endParaRPr lang="zh-CN" altLang="en-US" sz="4400" dirty="0" smtClean="0">
              <a:solidFill>
                <a:schemeClr val="accent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7191870" y="4712488"/>
            <a:ext cx="2844800" cy="6457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心力、脑力、愿力</a:t>
            </a:r>
            <a:endParaRPr lang="en-US" altLang="zh-CN" sz="2800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-2"/>
            <a:ext cx="12192000" cy="4136573"/>
          </a:xfrm>
          <a:prstGeom prst="rect">
            <a:avLst/>
          </a:prstGeom>
          <a:solidFill>
            <a:srgbClr val="3E8A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副标题 2"/>
          <p:cNvSpPr txBox="1"/>
          <p:nvPr/>
        </p:nvSpPr>
        <p:spPr>
          <a:xfrm>
            <a:off x="112395" y="2929255"/>
            <a:ext cx="12080240" cy="949325"/>
          </a:xfrm>
          <a:prstGeom prst="rect">
            <a:avLst/>
          </a:prstGeom>
          <a:ln w="3175">
            <a:miter lim="400000"/>
          </a:ln>
        </p:spPr>
        <p:txBody>
          <a:bodyPr lIns="53672" tIns="53672" rIns="53672" bIns="53672">
            <a:noAutofit/>
          </a:bodyPr>
          <a:lstStyle>
            <a:lvl1pPr marL="0" marR="0" indent="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1pPr>
            <a:lvl2pPr marL="0" marR="0" indent="457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2pPr>
            <a:lvl3pPr marL="0" marR="0" indent="914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3pPr>
            <a:lvl4pPr marL="0" marR="0" indent="1371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4pPr>
            <a:lvl5pPr marL="0" marR="0" indent="18288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Regular"/>
              </a:defRPr>
            </a:lvl5pPr>
            <a:lvl6pPr marL="0" marR="0" indent="22860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6pPr>
            <a:lvl7pPr marL="0" marR="0" indent="27432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7pPr>
            <a:lvl8pPr marL="0" marR="0" indent="32004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8pPr>
            <a:lvl9pPr marL="0" marR="0" indent="3657600" algn="l" defTabSz="82042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u="none" strike="noStrike" cap="none" spc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9pPr>
          </a:lstStyle>
          <a:p>
            <a:pPr algn="ctr" defTabSz="680720" hangingPunct="1">
              <a:lnSpc>
                <a:spcPct val="100000"/>
              </a:lnSpc>
              <a:buSzPct val="145000"/>
              <a:defRPr sz="2490"/>
            </a:pPr>
            <a:r>
              <a:rPr lang="zh-CN" sz="5400" dirty="0">
                <a:solidFill>
                  <a:schemeClr val="bg1"/>
                </a:solidFill>
              </a:rPr>
              <a:t>激励有什么方法</a:t>
            </a:r>
            <a:endParaRPr lang="zh-C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激励的方法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079445" y="2213716"/>
            <a:ext cx="4288033" cy="19389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、激励伙伴最佳的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种方法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、给出一个实践案例</a:t>
            </a:r>
            <a:endParaRPr lang="en-US" altLang="zh-CN" sz="2800" b="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、分组讨论，时间</a:t>
            </a:r>
            <a:r>
              <a:rPr lang="en-US" altLang="zh-CN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8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分钟</a:t>
            </a:r>
            <a:endParaRPr sz="2800" b="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191340" y="2844906"/>
            <a:ext cx="3352800" cy="676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lang="zh-CN" altLang="en-US" sz="4400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互动环节二：</a:t>
            </a:r>
            <a:endParaRPr sz="4400" dirty="0">
              <a:solidFill>
                <a:schemeClr val="accent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411493"/>
            <a:ext cx="45719" cy="530189"/>
          </a:xfrm>
          <a:prstGeom prst="rect">
            <a:avLst/>
          </a:prstGeom>
          <a:solidFill>
            <a:srgbClr val="0057E1"/>
          </a:solidFill>
          <a:ln>
            <a:solidFill>
              <a:srgbClr val="0057E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65100" y="411480"/>
            <a:ext cx="8244840" cy="60515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400" spc="150" dirty="0">
                <a:ea typeface="方正正黑简体" panose="02010600010101010101" charset="-122"/>
                <a:sym typeface="Arial" panose="020B0604020202020204" pitchFamily="34" charset="0"/>
              </a:rPr>
              <a:t>激励的方法</a:t>
            </a:r>
            <a:endParaRPr lang="zh-CN" altLang="en-US" sz="2400" spc="150" dirty="0">
              <a:ea typeface="方正正黑简体" panose="02010600010101010101" charset="-122"/>
              <a:sym typeface="Arial" panose="020B0604020202020204" pitchFamily="34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856954" y="1601724"/>
            <a:ext cx="5510139" cy="4735342"/>
            <a:chOff x="749984" y="1190679"/>
            <a:chExt cx="6125601" cy="4735342"/>
          </a:xfrm>
        </p:grpSpPr>
        <p:sp>
          <p:nvSpPr>
            <p:cNvPr id="7" name="形状"/>
            <p:cNvSpPr/>
            <p:nvPr/>
          </p:nvSpPr>
          <p:spPr>
            <a:xfrm>
              <a:off x="749984" y="5141700"/>
              <a:ext cx="6125601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91" y="0"/>
                  </a:moveTo>
                  <a:lnTo>
                    <a:pt x="19142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形状"/>
            <p:cNvSpPr/>
            <p:nvPr/>
          </p:nvSpPr>
          <p:spPr>
            <a:xfrm>
              <a:off x="1582615" y="4163977"/>
              <a:ext cx="4466494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9" y="0"/>
                  </a:moveTo>
                  <a:lnTo>
                    <a:pt x="18315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defRPr sz="1000">
                  <a:solidFill>
                    <a:srgbClr val="FEFFFE">
                      <a:alpha val="70000"/>
                    </a:srgbClr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" name="形状"/>
            <p:cNvSpPr/>
            <p:nvPr/>
          </p:nvSpPr>
          <p:spPr>
            <a:xfrm>
              <a:off x="2813538" y="2206198"/>
              <a:ext cx="1951894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7" y="0"/>
                  </a:moveTo>
                  <a:lnTo>
                    <a:pt x="1665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6" name="三角形"/>
            <p:cNvSpPr/>
            <p:nvPr/>
          </p:nvSpPr>
          <p:spPr>
            <a:xfrm>
              <a:off x="3270740" y="1190679"/>
              <a:ext cx="1019906" cy="83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2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 b="1"/>
              </a:pPr>
              <a:endParaRPr b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Triangle 10"/>
            <p:cNvSpPr/>
            <p:nvPr/>
          </p:nvSpPr>
          <p:spPr>
            <a:xfrm flipH="1">
              <a:off x="3199918" y="1556936"/>
              <a:ext cx="1350514" cy="807765"/>
            </a:xfrm>
            <a:prstGeom prst="triangle">
              <a:avLst/>
            </a:prstGeom>
            <a:noFill/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001847"/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2" name="形状"/>
            <p:cNvSpPr/>
            <p:nvPr/>
          </p:nvSpPr>
          <p:spPr>
            <a:xfrm>
              <a:off x="2338754" y="3208541"/>
              <a:ext cx="2936631" cy="78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9" y="0"/>
                  </a:moveTo>
                  <a:lnTo>
                    <a:pt x="18315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  <a:defRPr sz="1000">
                  <a:solidFill>
                    <a:srgbClr val="FEFFFE">
                      <a:alpha val="70000"/>
                    </a:srgbClr>
                  </a:solidFill>
                </a:defRPr>
              </a:pPr>
              <a:endParaRPr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212678" y="5250070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生理需求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224401" y="4294639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安全需求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236124" y="3356793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社交需求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61388" y="2348609"/>
              <a:ext cx="1219842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尊重需求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443699" y="1381747"/>
              <a:ext cx="711575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自我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440145" y="1619726"/>
              <a:ext cx="711575" cy="506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实现</a:t>
              </a:r>
              <a:endPara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572548" y="929760"/>
            <a:ext cx="4073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马斯洛需求层次理论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0946" y="627657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1943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年，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《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人类激励理论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》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7060987" y="196815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挑战性任务、自主权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、授权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0" name="TextBox 11"/>
          <p:cNvSpPr txBox="1">
            <a:spLocks noChangeArrowheads="1"/>
          </p:cNvSpPr>
          <p:nvPr/>
        </p:nvSpPr>
        <p:spPr bwMode="auto">
          <a:xfrm>
            <a:off x="7025915" y="292661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头衔、荣誉、提高身价、积极肯定等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1" name="TextBox 14"/>
          <p:cNvSpPr txBox="1">
            <a:spLocks noChangeArrowheads="1"/>
          </p:cNvSpPr>
          <p:nvPr/>
        </p:nvSpPr>
        <p:spPr bwMode="auto">
          <a:xfrm>
            <a:off x="7061085" y="3893407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集体生活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、价值认同、共同成功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2" name="TextBox 17"/>
          <p:cNvSpPr txBox="1">
            <a:spLocks noChangeArrowheads="1"/>
          </p:cNvSpPr>
          <p:nvPr/>
        </p:nvSpPr>
        <p:spPr bwMode="auto">
          <a:xfrm>
            <a:off x="7096253" y="4803411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标准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、游戏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规则、分工明确、</a:t>
            </a:r>
            <a:r>
              <a:rPr lang="zh-CN" altLang="en-US" sz="2000" b="1" dirty="0" smtClean="0">
                <a:latin typeface="微软雅黑 Light" panose="020B0502040204020203" charset="-122"/>
                <a:ea typeface="微软雅黑 Light" panose="020B0502040204020203" charset="-122"/>
              </a:rPr>
              <a:t>信息</a:t>
            </a:r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透明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3" name="TextBox 20"/>
          <p:cNvSpPr txBox="1">
            <a:spLocks noChangeArrowheads="1"/>
          </p:cNvSpPr>
          <p:nvPr/>
        </p:nvSpPr>
        <p:spPr bwMode="auto">
          <a:xfrm>
            <a:off x="7095911" y="5746019"/>
            <a:ext cx="4572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酬劳、待遇、工作条件等</a:t>
            </a:r>
            <a:endParaRPr lang="zh-CN" altLang="en-US" sz="2000" b="1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96171" y="1016657"/>
            <a:ext cx="4073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激励方式</a:t>
            </a:r>
            <a:endParaRPr lang="zh-CN" altLang="en-US" sz="32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090035" y="2160270"/>
            <a:ext cx="290195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455795" y="3093720"/>
            <a:ext cx="2505710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927600" y="4057015"/>
            <a:ext cx="2023745" cy="33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438775" y="4990465"/>
            <a:ext cx="1583055" cy="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109335" y="5949950"/>
            <a:ext cx="91630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PLACING_PICTURE_USER_VIEWPORT" val="{&quot;height&quot;:5705.0818897637791,&quot;width&quot;:16831.76062992126}"/>
</p:tagLst>
</file>

<file path=ppt/tags/tag2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0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8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49.xml><?xml version="1.0" encoding="utf-8"?>
<p:tagLst xmlns:p="http://schemas.openxmlformats.org/presentationml/2006/main">
  <p:tag name="KSO_WM_UNIT_PLACING_PICTURE_USER_VIEWPORT" val="{&quot;height&quot;:18182,&quot;width&quot;:18182}"/>
</p:tagLst>
</file>

<file path=ppt/tags/tag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19_3*i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19_3*f*1"/>
  <p:tag name="KSO_WM_TEMPLATE_CATEGORY" val="diagram"/>
  <p:tag name="KSO_WM_TEMPLATE_INDEX" val="2020011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ID" val="diagram20200119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784.539*252.863"/>
  <p:tag name="KSO_WM_SLIDE_POSITION" val="88.5132*232.228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200119"/>
  <p:tag name="KSO_WM_SLIDE_LAYOUT" val="a_f_m"/>
  <p:tag name="KSO_WM_SLIDE_LAYOUT_CNT" val="1_1_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WPS 演示</Application>
  <PresentationFormat>宽屏</PresentationFormat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方正正粗黑简体</vt:lpstr>
      <vt:lpstr>黑体</vt:lpstr>
      <vt:lpstr>方正正黑简体</vt:lpstr>
      <vt:lpstr>微软雅黑 Light</vt:lpstr>
      <vt:lpstr>Calibri</vt:lpstr>
      <vt:lpstr>PingFang SC Regular</vt:lpstr>
      <vt:lpstr>Calibri Light</vt:lpstr>
      <vt:lpstr>Arial Unicode MS</vt:lpstr>
      <vt:lpstr>等线</vt:lpstr>
      <vt:lpstr>等线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wangxiaoqi</dc:creator>
  <cp:lastModifiedBy>Black Xie</cp:lastModifiedBy>
  <cp:revision>428</cp:revision>
  <dcterms:created xsi:type="dcterms:W3CDTF">2020-04-09T09:16:00Z</dcterms:created>
  <dcterms:modified xsi:type="dcterms:W3CDTF">2021-11-15T17:06:06Z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84CDAC1C9BF342D39AAAE1ADF2A25729</vt:lpwstr>
  </property>
</Properties>
</file>